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Lexen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exend-bold.fntdata"/><Relationship Id="rId25" Type="http://schemas.openxmlformats.org/officeDocument/2006/relationships/font" Target="fonts/Lexen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1517b5570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1517b5570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71517b5570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71517b5570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b75e8372b0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b75e8372b0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b56ff6b5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b56ff6b5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71517b5570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71517b5570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71517b5570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71517b5570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b56ff6b56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b56ff6b56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71517b5570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71517b5570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71517b5570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71517b5570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b75e8372b0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b75e8372b0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b75e8372b0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b75e8372b0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1F1F1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5.gif"/><Relationship Id="rId5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8.jp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100xschool-logo-dark.jpg"/>
          <p:cNvPicPr preferRelativeResize="0"/>
          <p:nvPr/>
        </p:nvPicPr>
        <p:blipFill rotWithShape="1">
          <a:blip r:embed="rId3">
            <a:alphaModFix/>
          </a:blip>
          <a:srcRect b="7845" l="16114" r="12741" t="14400"/>
          <a:stretch/>
        </p:blipFill>
        <p:spPr>
          <a:xfrm>
            <a:off x="8167150" y="4150400"/>
            <a:ext cx="869248" cy="86587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526550" y="2031950"/>
            <a:ext cx="6090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r>
              <a:rPr b="1" lang="en" sz="5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SA</a:t>
            </a:r>
            <a:r>
              <a:rPr b="1" lang="en" sz="5200">
                <a:solidFill>
                  <a:srgbClr val="0EA5E9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b="1" lang="en" sz="52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O</a:t>
            </a:r>
            <a:r>
              <a:rPr b="1" lang="en" sz="5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rientation</a:t>
            </a:r>
            <a:endParaRPr b="1" sz="5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" title="100xschool-logo-dark.jpg"/>
          <p:cNvPicPr preferRelativeResize="0"/>
          <p:nvPr/>
        </p:nvPicPr>
        <p:blipFill rotWithShape="1">
          <a:blip r:embed="rId3">
            <a:alphaModFix/>
          </a:blip>
          <a:srcRect b="16943" l="11222" r="12743" t="26428"/>
          <a:stretch/>
        </p:blipFill>
        <p:spPr>
          <a:xfrm>
            <a:off x="8107400" y="4284301"/>
            <a:ext cx="928998" cy="63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/>
        </p:nvSpPr>
        <p:spPr>
          <a:xfrm>
            <a:off x="1584375" y="1776625"/>
            <a:ext cx="507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37" name="Google Shape;137;p22"/>
          <p:cNvPicPr preferRelativeResize="0"/>
          <p:nvPr/>
        </p:nvPicPr>
        <p:blipFill rotWithShape="1">
          <a:blip r:embed="rId4">
            <a:alphaModFix/>
          </a:blip>
          <a:srcRect b="3432" l="0" r="0" t="15027"/>
          <a:stretch/>
        </p:blipFill>
        <p:spPr>
          <a:xfrm>
            <a:off x="2524125" y="1070425"/>
            <a:ext cx="4095750" cy="28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 title="100xschool-logo-dark.jpg"/>
          <p:cNvPicPr preferRelativeResize="0"/>
          <p:nvPr/>
        </p:nvPicPr>
        <p:blipFill rotWithShape="1">
          <a:blip r:embed="rId3">
            <a:alphaModFix/>
          </a:blip>
          <a:srcRect b="7838" l="11222" r="12743" t="9742"/>
          <a:stretch/>
        </p:blipFill>
        <p:spPr>
          <a:xfrm>
            <a:off x="8107400" y="4098450"/>
            <a:ext cx="928998" cy="917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ctrTitle"/>
          </p:nvPr>
        </p:nvSpPr>
        <p:spPr>
          <a:xfrm>
            <a:off x="311700" y="744575"/>
            <a:ext cx="8520600" cy="28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31619"/>
                </a:solidFill>
                <a:highlight>
                  <a:srgbClr val="E7F1FD"/>
                </a:highlight>
                <a:latin typeface="Roboto"/>
                <a:ea typeface="Roboto"/>
                <a:cs typeface="Roboto"/>
                <a:sym typeface="Roboto"/>
              </a:rPr>
              <a:t>1) Codeforces Div 3 and 4 contest</a:t>
            </a:r>
            <a:endParaRPr sz="2500">
              <a:solidFill>
                <a:srgbClr val="131619"/>
              </a:solidFill>
              <a:highlight>
                <a:srgbClr val="E7F1FD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31619"/>
                </a:solidFill>
                <a:highlight>
                  <a:srgbClr val="E7F1FD"/>
                </a:highlight>
                <a:latin typeface="Roboto"/>
                <a:ea typeface="Roboto"/>
                <a:cs typeface="Roboto"/>
                <a:sym typeface="Roboto"/>
              </a:rPr>
              <a:t>2) Atcoder beginner contest</a:t>
            </a:r>
            <a:endParaRPr sz="2500">
              <a:solidFill>
                <a:srgbClr val="131619"/>
              </a:solidFill>
              <a:highlight>
                <a:srgbClr val="E7F1FD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31619"/>
                </a:solidFill>
                <a:highlight>
                  <a:srgbClr val="E7F1FD"/>
                </a:highlight>
                <a:latin typeface="Roboto"/>
                <a:ea typeface="Roboto"/>
                <a:cs typeface="Roboto"/>
                <a:sym typeface="Roboto"/>
              </a:rPr>
              <a:t>3) Leetcode weekly and biweekly contests</a:t>
            </a:r>
            <a:endParaRPr sz="2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11442" l="0" r="0" t="12372"/>
          <a:stretch/>
        </p:blipFill>
        <p:spPr>
          <a:xfrm>
            <a:off x="725550" y="1672050"/>
            <a:ext cx="3856750" cy="23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 title="unnamed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1775" y="1672050"/>
            <a:ext cx="3923725" cy="23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 title="100xschool-logo-dark.jpg"/>
          <p:cNvPicPr preferRelativeResize="0"/>
          <p:nvPr/>
        </p:nvPicPr>
        <p:blipFill rotWithShape="1">
          <a:blip r:embed="rId5">
            <a:alphaModFix/>
          </a:blip>
          <a:srcRect b="7842" l="11222" r="12743" t="0"/>
          <a:stretch/>
        </p:blipFill>
        <p:spPr>
          <a:xfrm>
            <a:off x="8107400" y="3990025"/>
            <a:ext cx="928998" cy="1026248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ctrTitle"/>
          </p:nvPr>
        </p:nvSpPr>
        <p:spPr>
          <a:xfrm>
            <a:off x="1236400" y="656148"/>
            <a:ext cx="6799200" cy="68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Lexend"/>
                <a:ea typeface="Lexend"/>
                <a:cs typeface="Lexend"/>
                <a:sym typeface="Lexend"/>
              </a:rPr>
              <a:t>DSA ROUNDS </a:t>
            </a:r>
            <a:r>
              <a:rPr lang="en" sz="2800">
                <a:solidFill>
                  <a:srgbClr val="BFBFBF"/>
                </a:solidFill>
                <a:highlight>
                  <a:srgbClr val="1F1F1F"/>
                </a:highlight>
                <a:latin typeface="Google Sans"/>
                <a:ea typeface="Google Sans"/>
                <a:cs typeface="Google Sans"/>
                <a:sym typeface="Google Sans"/>
              </a:rPr>
              <a:t>🥲</a:t>
            </a:r>
            <a:endParaRPr b="1" sz="46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ctrTitle"/>
          </p:nvPr>
        </p:nvSpPr>
        <p:spPr>
          <a:xfrm>
            <a:off x="1236400" y="656148"/>
            <a:ext cx="6799200" cy="68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Lexend"/>
                <a:ea typeface="Lexend"/>
                <a:cs typeface="Lexend"/>
                <a:sym typeface="Lexend"/>
              </a:rPr>
              <a:t>NEXT 6 MONTHS </a:t>
            </a:r>
            <a:r>
              <a:rPr b="1" lang="en" sz="30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&gt;&gt;&gt;</a:t>
            </a:r>
            <a:r>
              <a:rPr b="1" lang="en" sz="3000">
                <a:latin typeface="Lexend"/>
                <a:ea typeface="Lexend"/>
                <a:cs typeface="Lexend"/>
                <a:sym typeface="Lexend"/>
              </a:rPr>
              <a:t> DSA</a:t>
            </a:r>
            <a:endParaRPr b="1" sz="30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9" name="Google Shape;69;p15" title="100xschool-logo-dark.jpg"/>
          <p:cNvPicPr preferRelativeResize="0"/>
          <p:nvPr/>
        </p:nvPicPr>
        <p:blipFill rotWithShape="1">
          <a:blip r:embed="rId3">
            <a:alphaModFix/>
          </a:blip>
          <a:srcRect b="11923" l="11222" r="12743" t="10551"/>
          <a:stretch/>
        </p:blipFill>
        <p:spPr>
          <a:xfrm>
            <a:off x="8107400" y="4107525"/>
            <a:ext cx="928998" cy="863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 rotWithShape="1">
          <a:blip r:embed="rId4">
            <a:alphaModFix/>
          </a:blip>
          <a:srcRect b="4016" l="0" r="3474" t="4900"/>
          <a:stretch/>
        </p:blipFill>
        <p:spPr>
          <a:xfrm>
            <a:off x="2094900" y="1681327"/>
            <a:ext cx="4954201" cy="280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401475" y="311325"/>
            <a:ext cx="6273600" cy="63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ABOUT ME</a:t>
            </a:r>
            <a:endParaRPr b="1" sz="3000">
              <a:solidFill>
                <a:srgbClr val="0584C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76" name="Google Shape;76;p16" title="100xschool-logo-dark.jpg"/>
          <p:cNvPicPr preferRelativeResize="0"/>
          <p:nvPr/>
        </p:nvPicPr>
        <p:blipFill rotWithShape="1">
          <a:blip r:embed="rId3">
            <a:alphaModFix/>
          </a:blip>
          <a:srcRect b="9468" l="11222" r="12743" t="9743"/>
          <a:stretch/>
        </p:blipFill>
        <p:spPr>
          <a:xfrm>
            <a:off x="8107400" y="4098450"/>
            <a:ext cx="928998" cy="89965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1812975" y="1776625"/>
            <a:ext cx="507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335425" y="995575"/>
            <a:ext cx="5308800" cy="29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Lead Instructor - 100</a:t>
            </a:r>
            <a:r>
              <a:rPr b="1" lang="en" sz="18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x</a:t>
            </a: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School</a:t>
            </a:r>
            <a:endParaRPr b="1"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Ex - Scaler, Achiev</a:t>
            </a: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</a:t>
            </a: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.ai, Unacademy, Coding Ninjas</a:t>
            </a:r>
            <a:endParaRPr b="1"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1" lang="en" sz="1800">
                <a:solidFill>
                  <a:srgbClr val="FF00FF"/>
                </a:solidFill>
                <a:latin typeface="Lexend"/>
                <a:ea typeface="Lexend"/>
                <a:cs typeface="Lexend"/>
                <a:sym typeface="Lexend"/>
              </a:rPr>
              <a:t>Candidate</a:t>
            </a:r>
            <a:r>
              <a:rPr b="1" lang="en" sz="1800">
                <a:solidFill>
                  <a:srgbClr val="AA01AA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b="1" lang="en" sz="1800">
                <a:solidFill>
                  <a:srgbClr val="FF00FF"/>
                </a:solidFill>
                <a:latin typeface="Lexend"/>
                <a:ea typeface="Lexend"/>
                <a:cs typeface="Lexend"/>
                <a:sym typeface="Lexend"/>
              </a:rPr>
              <a:t>Master</a:t>
            </a: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Codeforces (2000+)</a:t>
            </a:r>
            <a:endParaRPr b="1"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exend"/>
              <a:buChar char="●"/>
            </a:pPr>
            <a:r>
              <a:rPr b="1" lang="en" sz="1600">
                <a:solidFill>
                  <a:srgbClr val="FFFFFF"/>
                </a:solidFill>
                <a:highlight>
                  <a:srgbClr val="FF7F00"/>
                </a:highlight>
                <a:latin typeface="Lexend"/>
                <a:ea typeface="Lexend"/>
                <a:cs typeface="Lexend"/>
                <a:sym typeface="Lexend"/>
              </a:rPr>
              <a:t>6★</a:t>
            </a: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Codechef (2200+)</a:t>
            </a:r>
            <a:endParaRPr b="1"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Top </a:t>
            </a:r>
            <a:r>
              <a:rPr b="1" lang="en" sz="18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0.07%</a:t>
            </a: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LeetCode (2700+)</a:t>
            </a:r>
            <a:endParaRPr b="1"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2x </a:t>
            </a:r>
            <a:r>
              <a:rPr b="1" lang="en" sz="18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ICPC</a:t>
            </a: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Regionalist (2022, 2023)</a:t>
            </a:r>
            <a:endParaRPr b="1"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44225" y="491650"/>
            <a:ext cx="3031701" cy="30316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5644225" y="3636750"/>
            <a:ext cx="400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1140925" y="4327800"/>
            <a:ext cx="23109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hruvPasricha </a:t>
            </a:r>
            <a:endParaRPr b="1"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6" title="—Pngtree—linkedin icon logo_3584840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325" y="4202225"/>
            <a:ext cx="630600" cy="6306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4813433" y="43174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_DhruvPasricha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61650" y="4286679"/>
            <a:ext cx="775650" cy="4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/>
        </p:nvSpPr>
        <p:spPr>
          <a:xfrm>
            <a:off x="331775" y="995575"/>
            <a:ext cx="4734300" cy="3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Introduction to C++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Loops and Pattern Printing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Arrays / 2D Arrays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Strings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Sorting and Searching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Pointers / Pass by val, ref &amp; add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Time and Space Complexity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Sets and Maps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Prefix Sums, Sliding Window, Contribution 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Bit Manipulation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Number Theory Basics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0" name="Google Shape;90;p17"/>
          <p:cNvSpPr txBox="1"/>
          <p:nvPr>
            <p:ph type="ctrTitle"/>
          </p:nvPr>
        </p:nvSpPr>
        <p:spPr>
          <a:xfrm>
            <a:off x="401475" y="311325"/>
            <a:ext cx="6273600" cy="63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SYLLABUS</a:t>
            </a:r>
            <a:endParaRPr b="1" sz="3000">
              <a:solidFill>
                <a:srgbClr val="0584C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91" name="Google Shape;91;p17" title="100xschool-logo-dark.jpg"/>
          <p:cNvPicPr preferRelativeResize="0"/>
          <p:nvPr/>
        </p:nvPicPr>
        <p:blipFill rotWithShape="1">
          <a:blip r:embed="rId3">
            <a:alphaModFix/>
          </a:blip>
          <a:srcRect b="9468" l="11222" r="12743" t="9743"/>
          <a:stretch/>
        </p:blipFill>
        <p:spPr>
          <a:xfrm>
            <a:off x="8107400" y="4098450"/>
            <a:ext cx="928998" cy="89965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4773178" y="995575"/>
            <a:ext cx="42420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Recursion and Backtracking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Two Pointers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Linked List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Stack / Queue / Deque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Binary Tree / BST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Priority Queue / Heap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Trie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Greedy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Dynamic Programming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Graphs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Segment Tree / Ordered Set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ctrTitle"/>
          </p:nvPr>
        </p:nvSpPr>
        <p:spPr>
          <a:xfrm>
            <a:off x="454595" y="311325"/>
            <a:ext cx="6273600" cy="63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Lexend"/>
                <a:ea typeface="Lexend"/>
                <a:cs typeface="Lexend"/>
                <a:sym typeface="Lexend"/>
              </a:rPr>
              <a:t>WHAT’S THE PLAN?</a:t>
            </a:r>
            <a:endParaRPr b="1" sz="30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98" name="Google Shape;98;p18" title="100xschool-logo-dark.jpg"/>
          <p:cNvPicPr preferRelativeResize="0"/>
          <p:nvPr/>
        </p:nvPicPr>
        <p:blipFill rotWithShape="1">
          <a:blip r:embed="rId3">
            <a:alphaModFix/>
          </a:blip>
          <a:srcRect b="10290" l="11222" r="12743" t="10551"/>
          <a:stretch/>
        </p:blipFill>
        <p:spPr>
          <a:xfrm>
            <a:off x="8107400" y="4107525"/>
            <a:ext cx="928998" cy="8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1785470" y="1776625"/>
            <a:ext cx="507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454595" y="1065300"/>
            <a:ext cx="8554200" cy="40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Class</a:t>
            </a:r>
            <a:endParaRPr b="1" sz="2100">
              <a:solidFill>
                <a:srgbClr val="0584C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One live class per week, Thursday: 8 PM - 10 PM</a:t>
            </a:r>
            <a:endParaRPr sz="1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Assignments</a:t>
            </a:r>
            <a:endParaRPr b="1"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</a:t>
            </a:r>
            <a:r>
              <a:rPr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ractice problems after every class. (Codeforces / Leetcode)</a:t>
            </a:r>
            <a:endParaRPr sz="1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0584C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Contest</a:t>
            </a:r>
            <a:endParaRPr b="1" sz="2100">
              <a:solidFill>
                <a:srgbClr val="0584C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Practice contest after every 2 weeks, Wednesday: 8 PM - 10 PM</a:t>
            </a:r>
            <a:endParaRPr sz="1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ctrTitle"/>
          </p:nvPr>
        </p:nvSpPr>
        <p:spPr>
          <a:xfrm>
            <a:off x="329700" y="311325"/>
            <a:ext cx="6273600" cy="63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Lexend"/>
                <a:ea typeface="Lexend"/>
                <a:cs typeface="Lexend"/>
                <a:sym typeface="Lexend"/>
              </a:rPr>
              <a:t>EXPECTATIONS</a:t>
            </a:r>
            <a:endParaRPr b="1" sz="28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06" name="Google Shape;106;p19" title="100xschool-logo-dark.jpg"/>
          <p:cNvPicPr preferRelativeResize="0"/>
          <p:nvPr/>
        </p:nvPicPr>
        <p:blipFill rotWithShape="1">
          <a:blip r:embed="rId3">
            <a:alphaModFix/>
          </a:blip>
          <a:srcRect b="16943" l="11222" r="12743" t="26428"/>
          <a:stretch/>
        </p:blipFill>
        <p:spPr>
          <a:xfrm>
            <a:off x="8107400" y="4284301"/>
            <a:ext cx="928998" cy="63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1617295" y="1624225"/>
            <a:ext cx="4380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487703" y="1070750"/>
            <a:ext cx="6001200" cy="3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380250" y="765200"/>
            <a:ext cx="7971600" cy="36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Be </a:t>
            </a:r>
            <a:r>
              <a:rPr b="1" lang="en" sz="21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Consistent</a:t>
            </a:r>
            <a:endParaRPr b="1"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Attend every class and complete the assignments sincerely.</a:t>
            </a:r>
            <a:endParaRPr sz="1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Ask for </a:t>
            </a:r>
            <a:r>
              <a:rPr b="1" lang="en" sz="21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Help</a:t>
            </a:r>
            <a:endParaRPr b="1"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If you're stuck, don’t stay silent. Post your doubts in the discord.</a:t>
            </a:r>
            <a:endParaRPr sz="1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Prioritize </a:t>
            </a:r>
            <a:r>
              <a:rPr b="1" lang="en" sz="2100">
                <a:solidFill>
                  <a:srgbClr val="0584C6"/>
                </a:solidFill>
                <a:latin typeface="Lexend"/>
                <a:ea typeface="Lexend"/>
                <a:cs typeface="Lexend"/>
                <a:sym typeface="Lexend"/>
              </a:rPr>
              <a:t>Revision</a:t>
            </a:r>
            <a:endParaRPr b="1"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Maintain a revision doc and solved problems sheet – this is crucial for long-term retention.</a:t>
            </a:r>
            <a:endParaRPr sz="1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10" name="Google Shape;110;p19" title="100xschool-logo-dark.jpg"/>
          <p:cNvPicPr preferRelativeResize="0"/>
          <p:nvPr/>
        </p:nvPicPr>
        <p:blipFill rotWithShape="1">
          <a:blip r:embed="rId3">
            <a:alphaModFix/>
          </a:blip>
          <a:srcRect b="7838" l="11222" r="12743" t="9742"/>
          <a:stretch/>
        </p:blipFill>
        <p:spPr>
          <a:xfrm>
            <a:off x="8107400" y="4098450"/>
            <a:ext cx="928998" cy="917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ctrTitle"/>
          </p:nvPr>
        </p:nvSpPr>
        <p:spPr>
          <a:xfrm>
            <a:off x="329700" y="311325"/>
            <a:ext cx="6273600" cy="63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Lexend"/>
                <a:ea typeface="Lexend"/>
                <a:cs typeface="Lexend"/>
                <a:sym typeface="Lexend"/>
              </a:rPr>
              <a:t>SAMPLE REVISION SHEET</a:t>
            </a:r>
            <a:endParaRPr b="1" sz="28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16" name="Google Shape;116;p20" title="100xschool-logo-dark.jpg"/>
          <p:cNvPicPr preferRelativeResize="0"/>
          <p:nvPr/>
        </p:nvPicPr>
        <p:blipFill rotWithShape="1">
          <a:blip r:embed="rId3">
            <a:alphaModFix/>
          </a:blip>
          <a:srcRect b="16943" l="11222" r="12743" t="26428"/>
          <a:stretch/>
        </p:blipFill>
        <p:spPr>
          <a:xfrm>
            <a:off x="8107400" y="4284301"/>
            <a:ext cx="928998" cy="63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/>
        </p:nvSpPr>
        <p:spPr>
          <a:xfrm>
            <a:off x="1617295" y="1624225"/>
            <a:ext cx="4380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487703" y="1070750"/>
            <a:ext cx="6001200" cy="3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</a:endParaRPr>
          </a:p>
        </p:txBody>
      </p:sp>
      <p:pic>
        <p:nvPicPr>
          <p:cNvPr id="119" name="Google Shape;119;p20" title="100xschool-logo-dark.jpg"/>
          <p:cNvPicPr preferRelativeResize="0"/>
          <p:nvPr/>
        </p:nvPicPr>
        <p:blipFill rotWithShape="1">
          <a:blip r:embed="rId3">
            <a:alphaModFix/>
          </a:blip>
          <a:srcRect b="7838" l="11222" r="12743" t="9742"/>
          <a:stretch/>
        </p:blipFill>
        <p:spPr>
          <a:xfrm>
            <a:off x="8107400" y="4098450"/>
            <a:ext cx="928998" cy="917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 title="Screenshot 2026-01-08 at 7.38.45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700" y="1029492"/>
            <a:ext cx="8130652" cy="3213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ctrTitle"/>
          </p:nvPr>
        </p:nvSpPr>
        <p:spPr>
          <a:xfrm>
            <a:off x="329700" y="311325"/>
            <a:ext cx="6273600" cy="63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Lexend"/>
                <a:ea typeface="Lexend"/>
                <a:cs typeface="Lexend"/>
                <a:sym typeface="Lexend"/>
              </a:rPr>
              <a:t>COMMON </a:t>
            </a:r>
            <a:r>
              <a:rPr b="1" lang="en" sz="28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MISTAKES</a:t>
            </a:r>
            <a:r>
              <a:rPr b="1" lang="en" sz="2800">
                <a:latin typeface="Lexend"/>
                <a:ea typeface="Lexend"/>
                <a:cs typeface="Lexend"/>
                <a:sym typeface="Lexend"/>
              </a:rPr>
              <a:t> TO AVOID</a:t>
            </a:r>
            <a:endParaRPr b="1" sz="28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26" name="Google Shape;126;p21" title="100xschool-logo-dark.jpg"/>
          <p:cNvPicPr preferRelativeResize="0"/>
          <p:nvPr/>
        </p:nvPicPr>
        <p:blipFill rotWithShape="1">
          <a:blip r:embed="rId3">
            <a:alphaModFix/>
          </a:blip>
          <a:srcRect b="16943" l="11222" r="12743" t="26428"/>
          <a:stretch/>
        </p:blipFill>
        <p:spPr>
          <a:xfrm>
            <a:off x="8107400" y="4284301"/>
            <a:ext cx="928998" cy="63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/>
          <p:nvPr/>
        </p:nvSpPr>
        <p:spPr>
          <a:xfrm>
            <a:off x="1617295" y="1624225"/>
            <a:ext cx="4380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487703" y="1070750"/>
            <a:ext cx="6001200" cy="3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380566" y="941925"/>
            <a:ext cx="8547900" cy="36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START CODING </a:t>
            </a:r>
            <a:r>
              <a:rPr b="1" lang="en" sz="17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WITHOUT</a:t>
            </a:r>
            <a:r>
              <a:rPr b="1"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HAVING A SOLUTION IN MIND.</a:t>
            </a:r>
            <a:endParaRPr b="1" sz="1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584C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COMPARING </a:t>
            </a:r>
            <a:r>
              <a:rPr b="1"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YOUR PROGRESS WITH OTHERS.</a:t>
            </a:r>
            <a:endParaRPr b="1" sz="1700">
              <a:solidFill>
                <a:srgbClr val="FF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CHASING </a:t>
            </a:r>
            <a:r>
              <a:rPr b="1" lang="en" sz="17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SHEETS</a:t>
            </a:r>
            <a:r>
              <a:rPr b="1"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INSTEAD OF UNDERSTANDING.</a:t>
            </a:r>
            <a:endParaRPr b="1" sz="1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GIVING UP</a:t>
            </a:r>
            <a:r>
              <a:rPr b="1" lang="en" sz="1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TOO EARLY.</a:t>
            </a:r>
            <a:endParaRPr b="1" sz="1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584C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30" name="Google Shape;130;p21" title="100xschool-logo-dark.jpg"/>
          <p:cNvPicPr preferRelativeResize="0"/>
          <p:nvPr/>
        </p:nvPicPr>
        <p:blipFill rotWithShape="1">
          <a:blip r:embed="rId3">
            <a:alphaModFix/>
          </a:blip>
          <a:srcRect b="7838" l="11222" r="12743" t="9742"/>
          <a:stretch/>
        </p:blipFill>
        <p:spPr>
          <a:xfrm>
            <a:off x="8107400" y="4098450"/>
            <a:ext cx="928998" cy="917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